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8" r:id="rId3"/>
    <p:sldId id="268" r:id="rId4"/>
    <p:sldId id="260" r:id="rId5"/>
    <p:sldId id="273" r:id="rId6"/>
    <p:sldId id="274" r:id="rId7"/>
    <p:sldId id="275" r:id="rId8"/>
    <p:sldId id="262" r:id="rId9"/>
    <p:sldId id="271" r:id="rId10"/>
    <p:sldId id="277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676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F08BE9-0A52-4334-8F4C-D92532EB4212}" type="datetimeFigureOut">
              <a:rPr lang="en-IN" smtClean="0"/>
              <a:t>01-02-2022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A6903C-D46C-471D-ACAF-E6DC6C980AE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90116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5" name="Google Shape;7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410050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2/1/2022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2/1/2022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2/1/2022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body" type="tx">
  <p:cSld name="Title and 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131300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>
                <a:solidFill>
                  <a:srgbClr val="FF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2/1/2022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2/1/2022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2/1/2022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2/1/2022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2/1/2022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2/1/2022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2/1/2022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2/1/2022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A3DE4-CC1F-4135-96EF-0FF1BC37B12B}" type="datetimeFigureOut">
              <a:rPr lang="en-US" smtClean="0"/>
              <a:pPr/>
              <a:t>2/1/2022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  <p:pic>
        <p:nvPicPr>
          <p:cNvPr id="7" name="Google Shape;55;p1"/>
          <p:cNvPicPr preferRelativeResize="0"/>
          <p:nvPr userDrawn="1"/>
        </p:nvPicPr>
        <p:blipFill rotWithShape="1">
          <a:blip r:embed="rId14" cstate="print">
            <a:alphaModFix/>
          </a:blip>
          <a:srcRect/>
          <a:stretch/>
        </p:blipFill>
        <p:spPr>
          <a:xfrm>
            <a:off x="222675" y="214225"/>
            <a:ext cx="1578401" cy="78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54;p1"/>
          <p:cNvPicPr preferRelativeResize="0"/>
          <p:nvPr userDrawn="1"/>
        </p:nvPicPr>
        <p:blipFill rotWithShape="1">
          <a:blip r:embed="rId15">
            <a:alphaModFix/>
          </a:blip>
          <a:srcRect/>
          <a:stretch/>
        </p:blipFill>
        <p:spPr>
          <a:xfrm>
            <a:off x="0" y="5492140"/>
            <a:ext cx="9144000" cy="136586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1.pn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Communication Skills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500" dirty="0">
                <a:solidFill>
                  <a:schemeClr val="tx1"/>
                </a:solidFill>
              </a:rPr>
              <a:t>Class IX , </a:t>
            </a:r>
            <a:r>
              <a:rPr lang="en-IN" sz="2500" dirty="0">
                <a:solidFill>
                  <a:schemeClr val="tx1"/>
                </a:solidFill>
              </a:rPr>
              <a:t>Session 10: Asking Questions II</a:t>
            </a:r>
            <a:r>
              <a:rPr lang="en-US" sz="2500" dirty="0">
                <a:solidFill>
                  <a:schemeClr val="tx1"/>
                </a:solidFill>
              </a:rPr>
              <a:t>( IT #402)</a:t>
            </a:r>
            <a:endParaRPr lang="en-IN" sz="2500" dirty="0">
              <a:solidFill>
                <a:schemeClr val="tx1"/>
              </a:solidFill>
            </a:endParaRPr>
          </a:p>
          <a:p>
            <a:r>
              <a:rPr lang="en-IN" sz="2500" dirty="0">
                <a:solidFill>
                  <a:schemeClr val="tx1"/>
                </a:solidFill>
              </a:rPr>
              <a:t>By : - </a:t>
            </a:r>
            <a:r>
              <a:rPr lang="en-IN" sz="2500" dirty="0" err="1">
                <a:solidFill>
                  <a:schemeClr val="tx1"/>
                </a:solidFill>
              </a:rPr>
              <a:t>Gitashree</a:t>
            </a:r>
            <a:r>
              <a:rPr lang="en-IN" sz="2500" dirty="0">
                <a:solidFill>
                  <a:schemeClr val="tx1"/>
                </a:solidFill>
              </a:rPr>
              <a:t> </a:t>
            </a:r>
            <a:r>
              <a:rPr lang="en-IN" sz="2500" dirty="0" err="1">
                <a:solidFill>
                  <a:schemeClr val="tx1"/>
                </a:solidFill>
              </a:rPr>
              <a:t>Nayask</a:t>
            </a:r>
            <a:endParaRPr lang="en-IN" sz="2500" dirty="0">
              <a:solidFill>
                <a:schemeClr val="tx1"/>
              </a:solidFill>
            </a:endParaRPr>
          </a:p>
          <a:p>
            <a:r>
              <a:rPr lang="en-IN" sz="2500" dirty="0">
                <a:solidFill>
                  <a:schemeClr val="tx1"/>
                </a:solidFill>
              </a:rPr>
              <a:t>Mob No. : -9439656911</a:t>
            </a:r>
            <a:endParaRPr lang="en-US" sz="2500" dirty="0">
              <a:solidFill>
                <a:schemeClr val="tx1"/>
              </a:solidFill>
            </a:endParaRPr>
          </a:p>
        </p:txBody>
      </p:sp>
      <p:pic>
        <p:nvPicPr>
          <p:cNvPr id="4" name="Google Shape;55;p1"/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7308304" y="187421"/>
            <a:ext cx="1578401" cy="78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54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5492140"/>
            <a:ext cx="9144000" cy="13658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DCEAE-46A4-4605-A524-CACE4C29E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315416"/>
            <a:ext cx="8229600" cy="1143000"/>
          </a:xfrm>
        </p:spPr>
        <p:txBody>
          <a:bodyPr/>
          <a:lstStyle/>
          <a:p>
            <a:r>
              <a:rPr lang="en-IN" dirty="0"/>
              <a:t>Home Assignment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BB17BE-6B6C-47C9-92A6-9870B0B251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60507"/>
            <a:ext cx="8229600" cy="4968552"/>
          </a:xfrm>
        </p:spPr>
        <p:txBody>
          <a:bodyPr>
            <a:noAutofit/>
          </a:bodyPr>
          <a:lstStyle/>
          <a:p>
            <a:pPr algn="l">
              <a:buFont typeface="+mj-lt"/>
              <a:buAutoNum type="arabicPeriod" startAt="4"/>
            </a:pPr>
            <a:r>
              <a:rPr lang="en-US" sz="1800" b="0" i="0" u="none" strike="noStrike" baseline="0" dirty="0"/>
              <a:t>Which of these is the correct way to convert the sentence “You are studying” into a question?</a:t>
            </a:r>
          </a:p>
          <a:p>
            <a:pPr lvl="1">
              <a:buFont typeface="+mj-lt"/>
              <a:buAutoNum type="alphaLcParenR"/>
            </a:pPr>
            <a:r>
              <a:rPr lang="en-IN" sz="1800" b="0" i="0" u="none" strike="noStrike" baseline="0" dirty="0"/>
              <a:t>You are studying?</a:t>
            </a:r>
          </a:p>
          <a:p>
            <a:pPr lvl="1">
              <a:buFont typeface="+mj-lt"/>
              <a:buAutoNum type="alphaLcParenR"/>
            </a:pPr>
            <a:r>
              <a:rPr lang="en-IN" sz="1800" b="0" i="0" u="none" strike="noStrike" baseline="0" dirty="0"/>
              <a:t>Studying you are?</a:t>
            </a:r>
          </a:p>
          <a:p>
            <a:pPr lvl="1">
              <a:buFont typeface="+mj-lt"/>
              <a:buAutoNum type="alphaLcParenR"/>
            </a:pPr>
            <a:r>
              <a:rPr lang="en-IN" sz="1800" b="0" i="0" u="none" strike="noStrike" baseline="0" dirty="0"/>
              <a:t>Are you studying?</a:t>
            </a:r>
          </a:p>
          <a:p>
            <a:pPr lvl="1">
              <a:buFont typeface="+mj-lt"/>
              <a:buAutoNum type="alphaLcParenR"/>
            </a:pPr>
            <a:r>
              <a:rPr lang="en-IN" sz="1800" b="0" i="0" u="none" strike="noStrike" baseline="0" dirty="0"/>
              <a:t>Studying are you?</a:t>
            </a:r>
          </a:p>
          <a:p>
            <a:pPr marL="0" indent="0" algn="l">
              <a:buNone/>
            </a:pPr>
            <a:r>
              <a:rPr lang="en-IN" sz="1800" b="1" i="0" u="none" strike="noStrike" baseline="0" dirty="0"/>
              <a:t>B. Short answer questions</a:t>
            </a:r>
          </a:p>
          <a:p>
            <a:pPr marL="0" indent="0" algn="l">
              <a:buNone/>
            </a:pPr>
            <a:r>
              <a:rPr lang="en-US" sz="1800" b="0" i="0" u="none" strike="noStrike" baseline="0" dirty="0"/>
              <a:t>Make a note of five questions your friends asked you. How many were open-ended questions? Make a list of five close-ended questions you asked other people in one day.</a:t>
            </a:r>
            <a:endParaRPr lang="en-US" sz="1800" spc="25" dirty="0">
              <a:cs typeface="Calibri" panose="020F0502020204030204" pitchFamily="34" charset="0"/>
            </a:endParaRPr>
          </a:p>
          <a:p>
            <a:pPr>
              <a:lnSpc>
                <a:spcPct val="82000"/>
              </a:lnSpc>
              <a:spcBef>
                <a:spcPts val="330"/>
              </a:spcBef>
              <a:buFont typeface="+mj-lt"/>
              <a:buAutoNum type="arabicPeriod" startAt="4"/>
            </a:pPr>
            <a:endParaRPr lang="en-IN" sz="1800" spc="25" dirty="0">
              <a:cs typeface="Calibri" panose="020F0502020204030204" pitchFamily="34" charset="0"/>
            </a:endParaRPr>
          </a:p>
          <a:p>
            <a:pPr>
              <a:lnSpc>
                <a:spcPct val="82000"/>
              </a:lnSpc>
              <a:spcBef>
                <a:spcPts val="330"/>
              </a:spcBef>
              <a:buFont typeface="+mj-lt"/>
              <a:buAutoNum type="arabicPeriod" startAt="4"/>
            </a:pPr>
            <a:endParaRPr lang="en-IN" sz="1800" spc="25" dirty="0">
              <a:cs typeface="Calibri" panose="020F0502020204030204" pitchFamily="34" charset="0"/>
            </a:endParaRPr>
          </a:p>
          <a:p>
            <a:pPr marL="0" indent="0">
              <a:lnSpc>
                <a:spcPct val="82000"/>
              </a:lnSpc>
              <a:spcBef>
                <a:spcPts val="330"/>
              </a:spcBef>
              <a:buNone/>
            </a:pPr>
            <a:r>
              <a:rPr lang="en-IN" sz="1800" spc="25" dirty="0">
                <a:cs typeface="Calibri" panose="020F0502020204030204" pitchFamily="34" charset="0"/>
              </a:rPr>
              <a:t>                                                                                                                 </a:t>
            </a:r>
          </a:p>
        </p:txBody>
      </p:sp>
      <p:pic>
        <p:nvPicPr>
          <p:cNvPr id="4" name="Google Shape;55;p1">
            <a:extLst>
              <a:ext uri="{FF2B5EF4-FFF2-40B4-BE49-F238E27FC236}">
                <a16:creationId xmlns:a16="http://schemas.microsoft.com/office/drawing/2014/main" id="{5153B493-BC22-49E5-9F40-2B8FB35824B1}"/>
              </a:ext>
            </a:extLst>
          </p:cNvPr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7308304" y="187421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894204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Google Shape;77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06362" y="260648"/>
            <a:ext cx="1232526" cy="611875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6"/>
          <p:cNvSpPr txBox="1"/>
          <p:nvPr/>
        </p:nvSpPr>
        <p:spPr>
          <a:xfrm>
            <a:off x="621425" y="1600750"/>
            <a:ext cx="7801200" cy="35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algn="ctr">
              <a:lnSpc>
                <a:spcPct val="115000"/>
              </a:lnSpc>
              <a:buClr>
                <a:srgbClr val="000000"/>
              </a:buClr>
              <a:buSzPts val="4000"/>
            </a:pPr>
            <a:r>
              <a:rPr lang="en" sz="40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THANKING YOU</a:t>
            </a:r>
            <a:endParaRPr sz="4000"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algn="ctr">
              <a:lnSpc>
                <a:spcPct val="115000"/>
              </a:lnSpc>
              <a:buClr>
                <a:srgbClr val="000000"/>
              </a:buClr>
              <a:buSzPts val="4000"/>
            </a:pPr>
            <a:r>
              <a:rPr lang="en" sz="4000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ODM EDUCATIONAL GROUP</a:t>
            </a:r>
            <a:endParaRPr sz="4000" b="1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1400"/>
            </a:pP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dirty="0"/>
              <a:t>Learning outcome of this Session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dirty="0">
                <a:solidFill>
                  <a:srgbClr val="333333"/>
                </a:solidFill>
                <a:effectLst/>
              </a:rPr>
              <a:t>Student could able to understand:</a:t>
            </a:r>
            <a:endParaRPr lang="en-US" sz="1800" b="0" dirty="0">
              <a:effectLst/>
            </a:endParaRP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333333"/>
                </a:solidFill>
              </a:rPr>
              <a:t>Types of questions, Framing (or forming) questions.</a:t>
            </a:r>
          </a:p>
          <a:p>
            <a:pPr marL="0" indent="0">
              <a:lnSpc>
                <a:spcPct val="115000"/>
              </a:lnSpc>
              <a:spcBef>
                <a:spcPts val="0"/>
              </a:spcBef>
              <a:buFont typeface="Arial" pitchFamily="34" charset="0"/>
              <a:buNone/>
            </a:pPr>
            <a:endParaRPr lang="en-IN" sz="1800" dirty="0">
              <a:solidFill>
                <a:srgbClr val="333333"/>
              </a:solidFill>
            </a:endParaRPr>
          </a:p>
          <a:p>
            <a:pPr marL="0" indent="0" algn="l">
              <a:spcBef>
                <a:spcPts val="0"/>
              </a:spcBef>
              <a:buFont typeface="Arial" pitchFamily="34" charset="0"/>
              <a:buNone/>
            </a:pPr>
            <a:endParaRPr lang="en-IN" sz="1800" dirty="0">
              <a:solidFill>
                <a:srgbClr val="333333"/>
              </a:solidFill>
            </a:endParaRPr>
          </a:p>
          <a:p>
            <a:pPr marL="0" indent="0">
              <a:spcBef>
                <a:spcPts val="0"/>
              </a:spcBef>
              <a:buFont typeface="Arial" pitchFamily="34" charset="0"/>
              <a:buNone/>
            </a:pPr>
            <a:endParaRPr lang="en-IN" sz="1800" dirty="0">
              <a:solidFill>
                <a:srgbClr val="333333"/>
              </a:solidFill>
            </a:endParaRPr>
          </a:p>
          <a:p>
            <a:pPr marL="298450" indent="0">
              <a:lnSpc>
                <a:spcPct val="115000"/>
              </a:lnSpc>
              <a:spcBef>
                <a:spcPts val="18785"/>
              </a:spcBef>
              <a:buNone/>
            </a:pPr>
            <a:endParaRPr lang="en-IN" sz="1800" dirty="0">
              <a:solidFill>
                <a:srgbClr val="333333"/>
              </a:solidFill>
            </a:endParaRPr>
          </a:p>
        </p:txBody>
      </p:sp>
      <p:pic>
        <p:nvPicPr>
          <p:cNvPr id="4" name="Google Shape;55;p1">
            <a:extLst>
              <a:ext uri="{FF2B5EF4-FFF2-40B4-BE49-F238E27FC236}">
                <a16:creationId xmlns:a16="http://schemas.microsoft.com/office/drawing/2014/main" id="{CC8A10AD-64D9-43FF-A8ED-758375E6503E}"/>
              </a:ext>
            </a:extLst>
          </p:cNvPr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7308304" y="187421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dirty="0"/>
              <a:t>Types of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r>
              <a:rPr lang="en-US" sz="1800" b="0" i="0" u="none" strike="noStrike" baseline="0" dirty="0"/>
              <a:t>There are two basic types of questions: </a:t>
            </a:r>
            <a:r>
              <a:rPr lang="en-US" sz="1800" b="1" i="0" u="none" strike="noStrike" baseline="0" dirty="0"/>
              <a:t>close-ended</a:t>
            </a:r>
            <a:r>
              <a:rPr lang="en-US" sz="1800" b="0" i="0" u="none" strike="noStrike" baseline="0" dirty="0"/>
              <a:t> and  </a:t>
            </a:r>
            <a:r>
              <a:rPr lang="en-IN" sz="1800" b="1" i="0" u="none" strike="noStrike" baseline="0" dirty="0"/>
              <a:t>open-ended</a:t>
            </a:r>
            <a:r>
              <a:rPr lang="en-IN" sz="1800" b="0" i="0" u="none" strike="noStrike" baseline="0" dirty="0"/>
              <a:t>.</a:t>
            </a:r>
          </a:p>
          <a:p>
            <a:pPr algn="l">
              <a:buFont typeface="+mj-lt"/>
              <a:buAutoNum type="arabicPeriod"/>
            </a:pPr>
            <a:r>
              <a:rPr lang="en-US" sz="1800" b="0" i="0" u="none" strike="noStrike" baseline="0" dirty="0"/>
              <a:t>Questions that can be answered with a “yes” or a</a:t>
            </a:r>
          </a:p>
          <a:p>
            <a:pPr marL="0" indent="0" algn="l">
              <a:buNone/>
            </a:pPr>
            <a:r>
              <a:rPr lang="en-US" sz="1800" b="0" i="0" u="none" strike="noStrike" baseline="0" dirty="0"/>
              <a:t>“no” are called </a:t>
            </a:r>
            <a:r>
              <a:rPr lang="en-US" sz="1800" b="1" i="0" u="none" strike="noStrike" baseline="0" dirty="0"/>
              <a:t>close-ended question</a:t>
            </a:r>
            <a:r>
              <a:rPr lang="en-US" sz="1800" b="0" i="0" u="none" strike="noStrike" baseline="0" dirty="0"/>
              <a:t>. That is because</a:t>
            </a:r>
          </a:p>
          <a:p>
            <a:pPr marL="0" indent="0" algn="l">
              <a:buNone/>
            </a:pPr>
            <a:r>
              <a:rPr lang="en-US" sz="1800" b="0" i="0" u="none" strike="noStrike" baseline="0" dirty="0"/>
              <a:t>the answer options are limited or closed. For example,</a:t>
            </a:r>
          </a:p>
          <a:p>
            <a:pPr marL="0" indent="0" algn="l">
              <a:buNone/>
            </a:pPr>
            <a:r>
              <a:rPr lang="en-US" sz="1800" b="0" i="0" u="none" strike="noStrike" baseline="0" dirty="0"/>
              <a:t>when we ask “Do you have a TV at home?”, the answer</a:t>
            </a:r>
          </a:p>
          <a:p>
            <a:pPr marL="0" indent="0" algn="l">
              <a:buNone/>
            </a:pPr>
            <a:r>
              <a:rPr lang="en-US" sz="1800" b="0" i="0" u="none" strike="noStrike" baseline="0" dirty="0"/>
              <a:t>could be either “Yes” or “No”.</a:t>
            </a:r>
          </a:p>
          <a:p>
            <a:pPr algn="l">
              <a:buFont typeface="+mj-lt"/>
              <a:buAutoNum type="arabicPeriod" startAt="2"/>
            </a:pPr>
            <a:r>
              <a:rPr lang="en-US" sz="1800" b="0" i="0" u="none" strike="noStrike" baseline="0" dirty="0"/>
              <a:t>Sometimes, when we ask a question, we expect an</a:t>
            </a:r>
          </a:p>
          <a:p>
            <a:pPr marL="0" indent="0" algn="just">
              <a:buNone/>
            </a:pPr>
            <a:r>
              <a:rPr lang="en-US" sz="1800" b="0" i="0" u="none" strike="noStrike" baseline="0" dirty="0"/>
              <a:t>answer with more details. For example when we ask </a:t>
            </a:r>
          </a:p>
          <a:p>
            <a:pPr marL="0" indent="0" algn="just">
              <a:buNone/>
            </a:pPr>
            <a:r>
              <a:rPr lang="en-US" sz="1800" b="0" i="0" u="none" strike="noStrike" baseline="0" dirty="0"/>
              <a:t>“What do you like to watch on TV?”, the answer could be</a:t>
            </a:r>
          </a:p>
          <a:p>
            <a:pPr marL="0" indent="0" algn="just">
              <a:buNone/>
            </a:pPr>
            <a:r>
              <a:rPr lang="en-US" sz="1800" b="0" i="0" u="none" strike="noStrike" baseline="0" dirty="0"/>
              <a:t> “I like to watch movies on TV.” These are called </a:t>
            </a:r>
            <a:r>
              <a:rPr lang="en-US" sz="1800" b="1" i="0" u="none" strike="noStrike" baseline="0" dirty="0"/>
              <a:t>open-ended </a:t>
            </a:r>
          </a:p>
          <a:p>
            <a:pPr marL="0" indent="0" algn="just">
              <a:buNone/>
            </a:pPr>
            <a:r>
              <a:rPr lang="en-US" sz="1800" b="1" i="0" u="none" strike="noStrike" baseline="0" dirty="0"/>
              <a:t>questions </a:t>
            </a:r>
            <a:r>
              <a:rPr lang="en-US" sz="1800" b="0" i="0" u="none" strike="noStrike" baseline="0" dirty="0"/>
              <a:t>because their answer options are not limited or closed.</a:t>
            </a:r>
            <a:endParaRPr lang="en-IN" sz="1800" dirty="0">
              <a:solidFill>
                <a:srgbClr val="231F20"/>
              </a:solidFill>
              <a:effectLst/>
              <a:ea typeface="Bookman Old Style" panose="02050604050505020204" pitchFamily="18" charset="0"/>
              <a:cs typeface="Bookman Old Style" panose="020506040505050202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6F7AB5-4917-4232-9F0D-509FEFED66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3560885"/>
            <a:ext cx="2105025" cy="21621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5306C06-4936-4DA3-A117-59A22013F7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4607" y="1352550"/>
            <a:ext cx="2257425" cy="2076450"/>
          </a:xfrm>
          <a:prstGeom prst="rect">
            <a:avLst/>
          </a:prstGeom>
        </p:spPr>
      </p:pic>
      <p:pic>
        <p:nvPicPr>
          <p:cNvPr id="6" name="Google Shape;55;p1">
            <a:extLst>
              <a:ext uri="{FF2B5EF4-FFF2-40B4-BE49-F238E27FC236}">
                <a16:creationId xmlns:a16="http://schemas.microsoft.com/office/drawing/2014/main" id="{0870FECA-9C64-4C0A-A72A-87120AA362B2}"/>
              </a:ext>
            </a:extLst>
          </p:cNvPr>
          <p:cNvPicPr preferRelativeResize="0"/>
          <p:nvPr/>
        </p:nvPicPr>
        <p:blipFill rotWithShape="1">
          <a:blip r:embed="rId5" cstate="print">
            <a:alphaModFix/>
          </a:blip>
          <a:srcRect/>
          <a:stretch/>
        </p:blipFill>
        <p:spPr>
          <a:xfrm>
            <a:off x="7308304" y="187421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466125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5266C-E552-42F8-82D3-DE1CFDAA6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rmAutofit/>
          </a:bodyPr>
          <a:lstStyle/>
          <a:p>
            <a:r>
              <a:rPr lang="en-IN" b="1" i="0" u="none" strike="noStrike" baseline="0" dirty="0"/>
              <a:t>Close-ended Questions</a:t>
            </a:r>
            <a:endParaRPr lang="en-IN" sz="4800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7AEA959A-FDE2-4E1A-8409-F7FC9D4D4AE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662" y="1988840"/>
            <a:ext cx="7686675" cy="2160091"/>
          </a:xfrm>
        </p:spPr>
      </p:pic>
      <p:pic>
        <p:nvPicPr>
          <p:cNvPr id="4" name="Google Shape;55;p1">
            <a:extLst>
              <a:ext uri="{FF2B5EF4-FFF2-40B4-BE49-F238E27FC236}">
                <a16:creationId xmlns:a16="http://schemas.microsoft.com/office/drawing/2014/main" id="{809C1D64-0CF4-43CE-87D0-F58403423388}"/>
              </a:ext>
            </a:extLst>
          </p:cNvPr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7308304" y="187421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63256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78574F-B512-4648-AA6F-1AC948752D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i="0" u="none" strike="noStrike" baseline="0" dirty="0"/>
              <a:t>Close-ended Questions </a:t>
            </a:r>
            <a:br>
              <a:rPr lang="en-US" b="1" i="0" u="none" strike="noStrike" baseline="0" dirty="0"/>
            </a:br>
            <a:r>
              <a:rPr lang="en-US" b="1" i="0" u="none" strike="noStrike" baseline="0" dirty="0"/>
              <a:t>with Helping Verbs</a:t>
            </a:r>
            <a:endParaRPr lang="en-IN" sz="4800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EE93A76-0848-4DE0-B629-4BDBA46EB8C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662" y="1772816"/>
            <a:ext cx="7686675" cy="2448347"/>
          </a:xfrm>
        </p:spPr>
      </p:pic>
      <p:pic>
        <p:nvPicPr>
          <p:cNvPr id="4" name="Google Shape;55;p1">
            <a:extLst>
              <a:ext uri="{FF2B5EF4-FFF2-40B4-BE49-F238E27FC236}">
                <a16:creationId xmlns:a16="http://schemas.microsoft.com/office/drawing/2014/main" id="{FB3C81E5-071B-423C-A44F-4D1B39F09009}"/>
              </a:ext>
            </a:extLst>
          </p:cNvPr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7308304" y="187421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020800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BA8574-2512-4890-8886-BDA514DC14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b="0" i="0" u="none" strike="noStrike" baseline="0" dirty="0">
                <a:solidFill>
                  <a:srgbClr val="00DADA"/>
                </a:solidFill>
              </a:rPr>
              <a:t>Framing close-ended questions</a:t>
            </a:r>
            <a:endParaRPr lang="en-IN" sz="4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C7544F-2B83-4683-982E-62975162A2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pPr algn="l"/>
            <a:r>
              <a:rPr lang="en-US" sz="1800" b="1" i="0" u="none" strike="noStrike" baseline="0" dirty="0"/>
              <a:t>we exchange the positions of the subject and the verb </a:t>
            </a:r>
            <a:r>
              <a:rPr lang="en-US" sz="1800" b="0" i="0" u="none" strike="noStrike" baseline="0" dirty="0"/>
              <a:t>to create a close-ended question.</a:t>
            </a:r>
          </a:p>
          <a:p>
            <a:pPr algn="l"/>
            <a:endParaRPr lang="en-IN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A383258-1DAE-48E2-9DCF-66C4FC7581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662" y="1844824"/>
            <a:ext cx="7686675" cy="2808312"/>
          </a:xfrm>
          <a:prstGeom prst="rect">
            <a:avLst/>
          </a:prstGeom>
        </p:spPr>
      </p:pic>
      <p:pic>
        <p:nvPicPr>
          <p:cNvPr id="6" name="Google Shape;55;p1">
            <a:extLst>
              <a:ext uri="{FF2B5EF4-FFF2-40B4-BE49-F238E27FC236}">
                <a16:creationId xmlns:a16="http://schemas.microsoft.com/office/drawing/2014/main" id="{935B6583-1D3D-45D7-AD34-3570B4D1904E}"/>
              </a:ext>
            </a:extLst>
          </p:cNvPr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7308304" y="187421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218186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51FA6-F224-44A2-BFDA-2DA8E420A9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3482" y="160393"/>
            <a:ext cx="8229600" cy="1143000"/>
          </a:xfrm>
        </p:spPr>
        <p:txBody>
          <a:bodyPr>
            <a:normAutofit/>
          </a:bodyPr>
          <a:lstStyle/>
          <a:p>
            <a:r>
              <a:rPr lang="en-US" b="0" i="0" u="none" strike="noStrike" baseline="0" dirty="0"/>
              <a:t>     </a:t>
            </a:r>
            <a:r>
              <a:rPr lang="en-US" b="1" i="0" u="none" strike="noStrike" baseline="0" dirty="0"/>
              <a:t>Framing open-ended questions: </a:t>
            </a:r>
            <a:br>
              <a:rPr lang="en-US" b="1" i="0" u="none" strike="noStrike" baseline="0" dirty="0"/>
            </a:br>
            <a:r>
              <a:rPr lang="en-US" b="1" i="0" u="none" strike="noStrike" baseline="0" dirty="0"/>
              <a:t>Using question </a:t>
            </a:r>
            <a:r>
              <a:rPr lang="en-IN" b="1" i="0" u="none" strike="noStrike" baseline="0" dirty="0"/>
              <a:t>words</a:t>
            </a:r>
            <a:endParaRPr lang="en-IN" sz="44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ED76F-6928-4C89-9089-EB8BF6DBAE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algn="l"/>
            <a:r>
              <a:rPr lang="en-US" sz="1800" b="0" i="0" u="none" strike="noStrike" baseline="0" dirty="0"/>
              <a:t>We can form open-ended questions by using question words, such as </a:t>
            </a:r>
            <a:r>
              <a:rPr lang="en-US" sz="1800" b="1" i="0" u="none" strike="noStrike" baseline="0" dirty="0"/>
              <a:t>What, Why, Who, How, When </a:t>
            </a:r>
            <a:r>
              <a:rPr lang="en-IN" sz="1800" b="0" i="0" u="none" strike="noStrike" baseline="0" dirty="0"/>
              <a:t>and </a:t>
            </a:r>
            <a:r>
              <a:rPr lang="en-IN" sz="1800" b="1" i="0" u="none" strike="noStrike" baseline="0" dirty="0"/>
              <a:t>Where</a:t>
            </a:r>
            <a:r>
              <a:rPr lang="en-IN" sz="1800" b="0" i="0" u="none" strike="noStrike" baseline="0" dirty="0"/>
              <a:t>.</a:t>
            </a:r>
          </a:p>
          <a:p>
            <a:pPr algn="l"/>
            <a:endParaRPr lang="en-IN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A85C3D3-B6C4-4B21-96DF-0CC1E0378E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950" y="2060849"/>
            <a:ext cx="7658100" cy="2520280"/>
          </a:xfrm>
          <a:prstGeom prst="rect">
            <a:avLst/>
          </a:prstGeom>
        </p:spPr>
      </p:pic>
      <p:pic>
        <p:nvPicPr>
          <p:cNvPr id="6" name="Google Shape;55;p1">
            <a:extLst>
              <a:ext uri="{FF2B5EF4-FFF2-40B4-BE49-F238E27FC236}">
                <a16:creationId xmlns:a16="http://schemas.microsoft.com/office/drawing/2014/main" id="{ABE66C9A-D7D1-4FA9-AEEC-AD03A0C438A1}"/>
              </a:ext>
            </a:extLst>
          </p:cNvPr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7308304" y="187421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796807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DCEAE-46A4-4605-A524-CACE4C29E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315416"/>
            <a:ext cx="8229600" cy="1143000"/>
          </a:xfrm>
        </p:spPr>
        <p:txBody>
          <a:bodyPr/>
          <a:lstStyle/>
          <a:p>
            <a:r>
              <a:rPr lang="en-IN" dirty="0"/>
              <a:t>Home Assignment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BB17BE-6B6C-47C9-92A6-9870B0B251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943" y="980728"/>
            <a:ext cx="8229600" cy="4968552"/>
          </a:xfrm>
        </p:spPr>
        <p:txBody>
          <a:bodyPr>
            <a:noAutofit/>
          </a:bodyPr>
          <a:lstStyle/>
          <a:p>
            <a:pPr algn="l">
              <a:buFont typeface="+mj-lt"/>
              <a:buAutoNum type="arabicPeriod"/>
            </a:pPr>
            <a:r>
              <a:rPr lang="en-IN" sz="1800" b="0" i="0" u="none" strike="noStrike" baseline="0" dirty="0"/>
              <a:t>What are close-ended questions?</a:t>
            </a:r>
          </a:p>
          <a:p>
            <a:pPr lvl="1">
              <a:buFont typeface="+mj-lt"/>
              <a:buAutoNum type="alphaLcParenR"/>
            </a:pPr>
            <a:r>
              <a:rPr lang="en-US" sz="1800" b="0" i="0" u="none" strike="noStrike" baseline="0" dirty="0"/>
              <a:t>Questions that can have any answer</a:t>
            </a:r>
          </a:p>
          <a:p>
            <a:pPr lvl="1">
              <a:buFont typeface="+mj-lt"/>
              <a:buAutoNum type="alphaLcParenR"/>
            </a:pPr>
            <a:r>
              <a:rPr lang="en-US" sz="1800" b="0" i="0" u="none" strike="noStrike" baseline="0" dirty="0"/>
              <a:t>Questions that do not have answers</a:t>
            </a:r>
          </a:p>
          <a:p>
            <a:pPr lvl="1">
              <a:buFont typeface="+mj-lt"/>
              <a:buAutoNum type="alphaLcParenR"/>
            </a:pPr>
            <a:r>
              <a:rPr lang="en-US" sz="1800" b="0" i="0" u="none" strike="noStrike" baseline="0" dirty="0"/>
              <a:t>Questions with yes/no answers</a:t>
            </a:r>
          </a:p>
          <a:p>
            <a:pPr lvl="1">
              <a:buFont typeface="+mj-lt"/>
              <a:buAutoNum type="alphaLcParenR"/>
            </a:pPr>
            <a:r>
              <a:rPr lang="en-US" sz="1800" b="0" i="0" u="none" strike="noStrike" baseline="0" dirty="0"/>
              <a:t>Questions that have many answers</a:t>
            </a:r>
          </a:p>
          <a:p>
            <a:pPr algn="l">
              <a:buFont typeface="+mj-lt"/>
              <a:buAutoNum type="arabicPeriod" startAt="2"/>
            </a:pPr>
            <a:r>
              <a:rPr lang="en-US" sz="1800" b="0" i="0" u="none" strike="noStrike" baseline="0" dirty="0"/>
              <a:t>Which of these are open-ended questions?</a:t>
            </a:r>
          </a:p>
          <a:p>
            <a:pPr lvl="1">
              <a:buFont typeface="+mj-lt"/>
              <a:buAutoNum type="alphaLcParenR"/>
            </a:pPr>
            <a:r>
              <a:rPr lang="en-US" sz="1800" b="0" i="0" u="none" strike="noStrike" baseline="0" dirty="0"/>
              <a:t>Where do you live?</a:t>
            </a:r>
          </a:p>
          <a:p>
            <a:pPr lvl="1">
              <a:buFont typeface="+mj-lt"/>
              <a:buAutoNum type="alphaLcParenR"/>
            </a:pPr>
            <a:r>
              <a:rPr lang="en-IN" sz="1800" b="0" i="0" u="none" strike="noStrike" baseline="0" dirty="0"/>
              <a:t>Are you hungry?</a:t>
            </a:r>
          </a:p>
          <a:p>
            <a:pPr lvl="1">
              <a:buFont typeface="+mj-lt"/>
              <a:buAutoNum type="alphaLcParenR"/>
            </a:pPr>
            <a:r>
              <a:rPr lang="en-US" sz="1800" b="0" i="0" u="none" strike="noStrike" baseline="0" dirty="0"/>
              <a:t>How do you feel?</a:t>
            </a:r>
          </a:p>
          <a:p>
            <a:pPr lvl="1">
              <a:buFont typeface="+mj-lt"/>
              <a:buAutoNum type="alphaLcParenR"/>
            </a:pPr>
            <a:r>
              <a:rPr lang="en-US" sz="1800" b="0" i="0" u="none" strike="noStrike" baseline="0" dirty="0"/>
              <a:t>Did you meet him?</a:t>
            </a:r>
          </a:p>
          <a:p>
            <a:pPr algn="l">
              <a:buFont typeface="+mj-lt"/>
              <a:buAutoNum type="arabicPeriod" startAt="3"/>
            </a:pPr>
            <a:r>
              <a:rPr lang="en-US" sz="1800" b="0" i="0" u="none" strike="noStrike" baseline="0" dirty="0"/>
              <a:t>Which of these are question words?</a:t>
            </a:r>
          </a:p>
          <a:p>
            <a:pPr algn="l">
              <a:buFont typeface="+mj-lt"/>
              <a:buAutoNum type="alphaLcParenR"/>
            </a:pPr>
            <a:r>
              <a:rPr lang="en-IN" sz="1800" b="0" i="0" u="none" strike="noStrike" baseline="0" dirty="0"/>
              <a:t>What</a:t>
            </a:r>
          </a:p>
          <a:p>
            <a:pPr algn="l">
              <a:buFont typeface="+mj-lt"/>
              <a:buAutoNum type="alphaLcParenR"/>
            </a:pPr>
            <a:r>
              <a:rPr lang="en-IN" sz="1800" b="0" i="0" u="none" strike="noStrike" baseline="0" dirty="0"/>
              <a:t>Want</a:t>
            </a:r>
          </a:p>
          <a:p>
            <a:pPr algn="l">
              <a:buFont typeface="+mj-lt"/>
              <a:buAutoNum type="alphaLcParenR"/>
            </a:pPr>
            <a:r>
              <a:rPr lang="en-IN" sz="1800" b="0" i="0" u="none" strike="noStrike" baseline="0" dirty="0"/>
              <a:t>Which</a:t>
            </a:r>
          </a:p>
          <a:p>
            <a:pPr algn="l">
              <a:buFont typeface="+mj-lt"/>
              <a:buAutoNum type="alphaLcParenR"/>
            </a:pPr>
            <a:r>
              <a:rPr lang="en-IN" sz="1800" b="0" i="0" u="none" strike="noStrike" baseline="0" dirty="0"/>
              <a:t>How</a:t>
            </a:r>
          </a:p>
          <a:p>
            <a:pPr marL="0" indent="0">
              <a:buNone/>
            </a:pPr>
            <a:endParaRPr lang="en-IN" sz="1800" spc="25" dirty="0">
              <a:cs typeface="Calibri" panose="020F0502020204030204" pitchFamily="34" charset="0"/>
            </a:endParaRPr>
          </a:p>
        </p:txBody>
      </p:sp>
      <p:pic>
        <p:nvPicPr>
          <p:cNvPr id="4" name="Google Shape;55;p1">
            <a:extLst>
              <a:ext uri="{FF2B5EF4-FFF2-40B4-BE49-F238E27FC236}">
                <a16:creationId xmlns:a16="http://schemas.microsoft.com/office/drawing/2014/main" id="{DCCCD8B2-A512-4E32-9727-0AD5E62CBB7B}"/>
              </a:ext>
            </a:extLst>
          </p:cNvPr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7308304" y="187421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382990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DCEAE-46A4-4605-A524-CACE4C29E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315416"/>
            <a:ext cx="8229600" cy="1143000"/>
          </a:xfrm>
        </p:spPr>
        <p:txBody>
          <a:bodyPr/>
          <a:lstStyle/>
          <a:p>
            <a:r>
              <a:rPr lang="en-IN" dirty="0"/>
              <a:t>Home Assignment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BB17BE-6B6C-47C9-92A6-9870B0B251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60507"/>
            <a:ext cx="8229600" cy="4968552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en-US" sz="1800" spc="25" dirty="0">
                <a:cs typeface="Calibri" panose="020F0502020204030204" pitchFamily="34" charset="0"/>
              </a:rPr>
              <a:t> </a:t>
            </a:r>
            <a:r>
              <a:rPr lang="en-US" sz="1800" b="0" i="0" u="none" strike="noStrike" baseline="0" dirty="0"/>
              <a:t>3. Sheela does not have time so she decides to delay a</a:t>
            </a:r>
          </a:p>
          <a:p>
            <a:pPr marL="0" indent="0" algn="l">
              <a:buNone/>
            </a:pPr>
            <a:r>
              <a:rPr lang="en-US" sz="1800" b="0" i="0" u="none" strike="noStrike" baseline="0" dirty="0"/>
              <a:t>task. Which question should he ask before ignoring the</a:t>
            </a:r>
          </a:p>
          <a:p>
            <a:pPr marL="0" indent="0" algn="l">
              <a:buNone/>
            </a:pPr>
            <a:r>
              <a:rPr lang="en-IN" sz="1800" b="0" i="0" u="none" strike="noStrike" baseline="0" dirty="0"/>
              <a:t>task?</a:t>
            </a:r>
          </a:p>
          <a:p>
            <a:pPr marL="0" indent="0" algn="l">
              <a:buNone/>
            </a:pPr>
            <a:r>
              <a:rPr lang="en-US" sz="1800" b="0" i="0" u="none" strike="noStrike" baseline="0" dirty="0"/>
              <a:t>(a) What is this task?</a:t>
            </a:r>
          </a:p>
          <a:p>
            <a:pPr marL="0" indent="0" algn="l">
              <a:buNone/>
            </a:pPr>
            <a:r>
              <a:rPr lang="en-US" sz="1800" b="0" i="0" u="none" strike="noStrike" baseline="0" dirty="0"/>
              <a:t>(b) When does this task need to be completed?</a:t>
            </a:r>
          </a:p>
          <a:p>
            <a:pPr marL="0" indent="0" algn="l">
              <a:buNone/>
            </a:pPr>
            <a:r>
              <a:rPr lang="en-US" sz="1800" b="0" i="0" u="none" strike="noStrike" baseline="0" dirty="0"/>
              <a:t>(c) Is this task important?</a:t>
            </a:r>
          </a:p>
          <a:p>
            <a:pPr marL="0" indent="0" algn="l">
              <a:buNone/>
            </a:pPr>
            <a:r>
              <a:rPr lang="en-US" sz="1800" b="0" i="0" u="none" strike="noStrike" baseline="0" dirty="0"/>
              <a:t>(d) No need to ask any question.</a:t>
            </a:r>
          </a:p>
          <a:p>
            <a:pPr marL="0" indent="0" algn="l">
              <a:buNone/>
            </a:pPr>
            <a:r>
              <a:rPr lang="en-US" sz="1800" b="0" i="0" u="none" strike="noStrike" baseline="0" dirty="0"/>
              <a:t>4. Renuka is joining a new school. Which of the following</a:t>
            </a:r>
          </a:p>
          <a:p>
            <a:pPr marL="0" indent="0" algn="l">
              <a:buNone/>
            </a:pPr>
            <a:r>
              <a:rPr lang="en-US" sz="1800" b="0" i="0" u="none" strike="noStrike" baseline="0" dirty="0"/>
              <a:t>questions will help her become comfortable with her</a:t>
            </a:r>
          </a:p>
          <a:p>
            <a:pPr marL="0" indent="0" algn="l">
              <a:buNone/>
            </a:pPr>
            <a:r>
              <a:rPr lang="en-IN" sz="1800" b="0" i="0" u="none" strike="noStrike" baseline="0" dirty="0"/>
              <a:t>new classmates?</a:t>
            </a:r>
          </a:p>
          <a:p>
            <a:pPr marL="0" indent="0" algn="l">
              <a:buNone/>
            </a:pPr>
            <a:r>
              <a:rPr lang="en-US" sz="1800" b="0" i="0" u="none" strike="noStrike" baseline="0" dirty="0"/>
              <a:t>(a) How long have you been studying here?</a:t>
            </a:r>
          </a:p>
          <a:p>
            <a:pPr marL="0" indent="0" algn="l">
              <a:buNone/>
            </a:pPr>
            <a:r>
              <a:rPr lang="en-US" sz="1800" b="0" i="0" u="none" strike="noStrike" baseline="0" dirty="0"/>
              <a:t>(b) Would you like to share my lunch?</a:t>
            </a:r>
          </a:p>
          <a:p>
            <a:pPr marL="0" indent="0" algn="l">
              <a:buNone/>
            </a:pPr>
            <a:r>
              <a:rPr lang="en-US" sz="1800" b="0" i="0" u="none" strike="noStrike" baseline="0" dirty="0"/>
              <a:t>(c) What do you all do in your free time?</a:t>
            </a:r>
          </a:p>
          <a:p>
            <a:pPr marL="0" indent="0" algn="l">
              <a:buNone/>
            </a:pPr>
            <a:r>
              <a:rPr lang="en-US" sz="1800" b="0" i="0" u="none" strike="noStrike" baseline="0" dirty="0"/>
              <a:t>(d) All the options are correct.</a:t>
            </a:r>
            <a:endParaRPr lang="en-US" sz="1800" spc="25" dirty="0">
              <a:cs typeface="Calibri" panose="020F0502020204030204" pitchFamily="34" charset="0"/>
            </a:endParaRPr>
          </a:p>
          <a:p>
            <a:pPr>
              <a:lnSpc>
                <a:spcPct val="82000"/>
              </a:lnSpc>
              <a:spcBef>
                <a:spcPts val="330"/>
              </a:spcBef>
              <a:buFont typeface="+mj-lt"/>
              <a:buAutoNum type="arabicPeriod" startAt="4"/>
            </a:pPr>
            <a:endParaRPr lang="en-IN" sz="1800" spc="25" dirty="0">
              <a:cs typeface="Calibri" panose="020F0502020204030204" pitchFamily="34" charset="0"/>
            </a:endParaRPr>
          </a:p>
          <a:p>
            <a:pPr>
              <a:lnSpc>
                <a:spcPct val="82000"/>
              </a:lnSpc>
              <a:spcBef>
                <a:spcPts val="330"/>
              </a:spcBef>
              <a:buFont typeface="+mj-lt"/>
              <a:buAutoNum type="arabicPeriod" startAt="4"/>
            </a:pPr>
            <a:endParaRPr lang="en-IN" sz="1800" spc="25" dirty="0">
              <a:cs typeface="Calibri" panose="020F0502020204030204" pitchFamily="34" charset="0"/>
            </a:endParaRPr>
          </a:p>
          <a:p>
            <a:pPr>
              <a:lnSpc>
                <a:spcPct val="82000"/>
              </a:lnSpc>
              <a:spcBef>
                <a:spcPts val="330"/>
              </a:spcBef>
              <a:buFont typeface="+mj-lt"/>
              <a:buAutoNum type="arabicPeriod" startAt="4"/>
            </a:pPr>
            <a:r>
              <a:rPr lang="en-IN" sz="1800" spc="25" dirty="0">
                <a:cs typeface="Calibri" panose="020F0502020204030204" pitchFamily="34" charset="0"/>
              </a:rPr>
              <a:t>                                                                                                                 </a:t>
            </a:r>
          </a:p>
        </p:txBody>
      </p:sp>
      <p:pic>
        <p:nvPicPr>
          <p:cNvPr id="4" name="Google Shape;55;p1">
            <a:extLst>
              <a:ext uri="{FF2B5EF4-FFF2-40B4-BE49-F238E27FC236}">
                <a16:creationId xmlns:a16="http://schemas.microsoft.com/office/drawing/2014/main" id="{A89124CE-B1D1-4D5A-8390-783AE3241B9E}"/>
              </a:ext>
            </a:extLst>
          </p:cNvPr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7308304" y="187421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388357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943</TotalTime>
  <Words>525</Words>
  <Application>Microsoft Office PowerPoint</Application>
  <PresentationFormat>On-screen Show (4:3)</PresentationFormat>
  <Paragraphs>74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Communication Skills</vt:lpstr>
      <vt:lpstr>Learning outcome of this Session</vt:lpstr>
      <vt:lpstr>Types of questions</vt:lpstr>
      <vt:lpstr>Close-ended Questions</vt:lpstr>
      <vt:lpstr>Close-ended Questions  with Helping Verbs</vt:lpstr>
      <vt:lpstr>Framing close-ended questions</vt:lpstr>
      <vt:lpstr>     Framing open-ended questions:  Using question words</vt:lpstr>
      <vt:lpstr>Home Assignment</vt:lpstr>
      <vt:lpstr>Home Assignment</vt:lpstr>
      <vt:lpstr>Home Assignment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Formulas in Excel 2016</dc:title>
  <dc:creator>ashish</dc:creator>
  <cp:lastModifiedBy>GITASHREE NAYAK</cp:lastModifiedBy>
  <cp:revision>61</cp:revision>
  <dcterms:created xsi:type="dcterms:W3CDTF">2020-06-19T05:51:45Z</dcterms:created>
  <dcterms:modified xsi:type="dcterms:W3CDTF">2022-01-31T21:16:55Z</dcterms:modified>
</cp:coreProperties>
</file>